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2.xml" ContentType="application/vnd.openxmlformats-officedocument.presentationml.notes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zh-CN" sz="1800" b="0" i="0">
        <a:solidFill>
          <a:schemeClr val="dk1"/>
        </a:solidFill>
        <a:latin typeface="Arial"/>
        <a:ea typeface="宋体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zh-CN" sz="1800" b="0" i="0">
        <a:solidFill>
          <a:schemeClr val="dk1"/>
        </a:solidFill>
        <a:latin typeface="Arial"/>
        <a:ea typeface="宋体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zh-CN" sz="1800" b="0" i="0">
        <a:solidFill>
          <a:schemeClr val="dk1"/>
        </a:solidFill>
        <a:latin typeface="Arial"/>
        <a:ea typeface="宋体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zh-CN" sz="1800" b="0" i="0">
        <a:solidFill>
          <a:schemeClr val="dk1"/>
        </a:solidFill>
        <a:latin typeface="Arial"/>
        <a:ea typeface="宋体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zh-CN" sz="1800" b="0" i="0">
        <a:solidFill>
          <a:schemeClr val="dk1"/>
        </a:solidFill>
        <a:latin typeface="Arial"/>
        <a:ea typeface="宋体"/>
      </a:defRPr>
    </a:lvl5pPr>
    <a:lvl6pPr>
      <a:defRPr lang="zh-CN" sz="1800"/>
    </a:lvl6pPr>
    <a:lvl7pPr>
      <a:defRPr lang="zh-CN" sz="1800"/>
    </a:lvl7pPr>
    <a:lvl8pPr>
      <a:defRPr lang="zh-CN" sz="1800"/>
    </a:lvl8pPr>
    <a:lvl9pPr>
      <a:defRPr lang="zh-CN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EF184D2-A28A-7208-F070-63C9A05C66AA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357C670-A1CC-D098-903E-7AFF9BAB908D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9B83D9-6672-97D9-CE0F-235066B6B15D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050A386-5808-46E8-2493-9CBF6D35B673}" type="slidenum">
              <a:rPr/>
              <a:t/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54F8C6A-F4E2-55F9-9558-38C5EBB73AAF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97A11F9-75B2-9B82-72E0-0369E4A9DC67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115820B-436B-CC39-A953-C2AE3D1E7323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F5DB0C-AEC7-74EC-0CCE-E675C40BF4D1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E9F70D4-D788-D701-CC10-B15EF40DC4CA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D6C62D-EB86-3396-A970-7443F3F7A821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937AF3F-26C6-3FBD-E829-07D5D490CF65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71A1D8D-8342-D0F4-5DA5-C8D6E954E190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9650B86-0063-660B-0521-3A2E3A895CAA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187623" y="1600201"/>
            <a:ext cx="352839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932039" y="1600201"/>
            <a:ext cx="375475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535113"/>
            <a:ext cx="35283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187623" y="2174874"/>
            <a:ext cx="35283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60031" y="1535113"/>
            <a:ext cx="3826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60031" y="2174874"/>
            <a:ext cx="3826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3049"/>
            <a:ext cx="26642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95935" y="273050"/>
            <a:ext cx="469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1435101"/>
            <a:ext cx="266429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4800600"/>
            <a:ext cx="74888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87623" y="612774"/>
            <a:ext cx="7488831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5367337"/>
            <a:ext cx="748883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600201"/>
            <a:ext cx="7499175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4638"/>
            <a:ext cx="7499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948263" y="6356350"/>
            <a:ext cx="1738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	</a:t>
            </a:r>
            <a:fld id="{F8E3F0E9-0FC2-4DDE-87CF-3BA6A04EA4CC}" type="slidenum">
              <a:rPr/>
              <a:t>‹#›</a:t>
            </a:fld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214263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/>
              <a:t>22.10.2013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844279" y="6356350"/>
            <a:ext cx="26719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Shape 3074"/>
          <p:cNvSpPr>
            <a:spLocks noChangeShapeType="1" noGrp="1"/>
          </p:cNvSpPr>
          <p:nvPr>
            <p:ph type="ctrTitle" idx="0"/>
          </p:nvPr>
        </p:nvSpPr>
        <p:spPr bwMode="auto">
          <a:xfrm flipH="0" flipV="0">
            <a:off x="685800" y="355021"/>
            <a:ext cx="7772400" cy="3245427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3600">
                <a:latin typeface="Times New Roman"/>
                <a:ea typeface="Times New Roman"/>
                <a:cs typeface="Times New Roman"/>
              </a:rPr>
              <a:t>Анализ соблюдения маршрутизации пациентов с катарактой по записи на ТМК ФЭК с ИОЛ в разрезе МО в марте- апреле 2024</a:t>
            </a:r>
            <a:r>
              <a:rPr sz="1400"/>
              <a:t>.</a:t>
            </a:r>
            <a:endParaRPr sz="1400"/>
          </a:p>
        </p:txBody>
      </p:sp>
      <p:sp>
        <p:nvSpPr>
          <p:cNvPr id="3075" name="Shape 3075"/>
          <p:cNvSpPr>
            <a:spLocks noChangeShapeType="1"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  <a:p>
            <a:pPr>
              <a:defRPr/>
            </a:pPr>
            <a:endParaRPr sz="1400"/>
          </a:p>
          <a:p>
            <a:pPr>
              <a:defRPr/>
            </a:pPr>
            <a:endParaRPr sz="1400"/>
          </a:p>
          <a:p>
            <a:pPr>
              <a:defRPr/>
            </a:pPr>
            <a:endParaRPr sz="1400"/>
          </a:p>
          <a:p>
            <a:pPr>
              <a:defRPr/>
            </a:pPr>
            <a:r>
              <a:rPr sz="1400"/>
              <a:t>Зав КПО(взр) Бурмистрова К.К.</a:t>
            </a:r>
            <a:endParaRPr sz="1400"/>
          </a:p>
          <a:p>
            <a:pPr>
              <a:defRPr/>
            </a:pPr>
            <a:r>
              <a:rPr sz="1400"/>
              <a:t>16.05.2024</a:t>
            </a: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5584829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2400">
                <a:latin typeface="Times New Roman"/>
                <a:ea typeface="Times New Roman"/>
                <a:cs typeface="Times New Roman"/>
              </a:rPr>
              <a:t>Количество ТМК за неполных 5 месяцев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9811506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В системе РМИС qMS 1206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В системе РТС 662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293470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МО оформляющие ТМК через РТС</a:t>
            </a:r>
            <a:endParaRPr/>
          </a:p>
        </p:txBody>
      </p:sp>
      <p:sp>
        <p:nvSpPr>
          <p:cNvPr id="6038642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graphicFrame>
        <p:nvGraphicFramePr>
          <p:cNvPr id="1415703009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2153741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47999"/>
                <a:gridCol w="3047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Медицинская организация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Количество заявок за 5 месяцев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Лесосибирская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128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Сухобузимская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93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Курагинская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57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Шушенская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55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Дивногорская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54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Енисейская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52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Тасеевская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5663199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114721059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ТМК ФЭК открывается каждый рабочий день для пациентов готовых и практически готовых для оперативного лечения катаракты (по анализам)</a:t>
            </a:r>
            <a:endParaRPr/>
          </a:p>
          <a:p>
            <a:pPr>
              <a:defRPr/>
            </a:pPr>
            <a:r>
              <a:rPr/>
              <a:t>Сроки ожидания плановой госпитализации 14 рабочих дней.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6901239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Спасибо за внимание!</a:t>
            </a:r>
            <a:endParaRPr/>
          </a:p>
        </p:txBody>
      </p:sp>
      <p:sp>
        <p:nvSpPr>
          <p:cNvPr id="1561923946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endParaRPr/>
          </a:p>
        </p:txBody>
      </p:sp>
      <p:pic>
        <p:nvPicPr>
          <p:cNvPr id="88198995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91386" y="1180172"/>
            <a:ext cx="8921440" cy="50197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701315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Объемы оказанных услуг по телеконсультациям в РМИС qMS                   </a:t>
            </a:r>
            <a:br>
              <a:rPr sz="2000">
                <a:latin typeface="Times New Roman"/>
                <a:ea typeface="Times New Roman"/>
                <a:cs typeface="Times New Roman"/>
              </a:rPr>
            </a:br>
            <a:r>
              <a:rPr sz="2000">
                <a:latin typeface="Times New Roman"/>
                <a:ea typeface="Times New Roman"/>
                <a:cs typeface="Times New Roman"/>
              </a:rPr>
              <a:t>с 01.03.2024-31.03.2024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41760822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/>
              <a:t>        </a:t>
            </a:r>
            <a:endParaRPr/>
          </a:p>
        </p:txBody>
      </p:sp>
      <p:graphicFrame>
        <p:nvGraphicFramePr>
          <p:cNvPr id="1815118076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2153741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47999"/>
                <a:gridCol w="3047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Направившее учреждение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Количество ТМК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Красноярская межрайонная больница №3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 62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КГАУЗ “КМБ №5”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58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Канская МБ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35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Красноярская межрайонная поликлиника №5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30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КГБУЗ “КМП№1”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27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КГБУЗ</a:t>
                      </a:r>
                      <a:r>
                        <a:rPr/>
                        <a:t> “Назаровская РБ”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Красноярская городская поликлиника №7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4195869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Объемы оказанных услуг по телеконсультациям в РМИС qMS                   </a:t>
            </a:r>
            <a:b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01.03.2024-31.03.2024</a:t>
            </a:r>
            <a:endParaRPr sz="2000"/>
          </a:p>
        </p:txBody>
      </p:sp>
      <p:sp>
        <p:nvSpPr>
          <p:cNvPr id="173717165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graphicFrame>
        <p:nvGraphicFramePr>
          <p:cNvPr id="185240133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1346088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47999"/>
                <a:gridCol w="3047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Направившее учреждение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ТМК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КГП№14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18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Ачинская МБ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ФГБУ ФСНКЦ ФМБА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ФГБУ ФСНКЦ ФМБА №42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0867861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67043837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Всего за март проведено 359ТМК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2814686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Объемы оказанных услуг по телеконсультациям в РМИС qMS                   </a:t>
            </a:r>
            <a:b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0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01.04.2024-30.04.2024</a:t>
            </a:r>
            <a:endParaRPr/>
          </a:p>
        </p:txBody>
      </p:sp>
      <p:sp>
        <p:nvSpPr>
          <p:cNvPr id="69088526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graphicFrame>
        <p:nvGraphicFramePr>
          <p:cNvPr id="1611731275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2153741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47999"/>
                <a:gridCol w="3047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Направившее учреждение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ТМК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Красноярская межрайонная больница №3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57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КГАУЗ “КМБ №5”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44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Березовская РБ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>
                          <a:solidFill>
                            <a:schemeClr val="tx1"/>
                          </a:solidFill>
                        </a:rPr>
                        <a:t>35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Канская МБ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30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Красноярская межрайонная больница №2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34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КГП№14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0" i="0" u="none" strike="noStrike" cap="none" spc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ГБУЗ “КМП№1”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23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0751202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46244226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Всего за апрель проведено 373 ТМК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5595536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sz="2000"/>
              <a:t>Количество пациентов записанных но неявившихся на госпитализацию март</a:t>
            </a:r>
            <a:endParaRPr/>
          </a:p>
        </p:txBody>
      </p:sp>
      <p:sp>
        <p:nvSpPr>
          <p:cNvPr id="197901574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итого неявка 38%</a:t>
            </a:r>
            <a:endParaRPr/>
          </a:p>
        </p:txBody>
      </p:sp>
      <p:graphicFrame>
        <p:nvGraphicFramePr>
          <p:cNvPr id="1527796784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807652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523999"/>
                <a:gridCol w="1523999"/>
                <a:gridCol w="1523999"/>
                <a:gridCol w="1523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Дневной стационар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Записано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Неявка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  %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ООДП№1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56%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ООДП№2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46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21%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003214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 lang="en-US" sz="2000" b="1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Количество пациентов записанных но не явившихся на госпитализацию апрель</a:t>
            </a:r>
            <a:endParaRPr/>
          </a:p>
        </p:txBody>
      </p:sp>
      <p:sp>
        <p:nvSpPr>
          <p:cNvPr id="76640219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Итого неявка 35%</a:t>
            </a:r>
            <a:endParaRPr/>
          </a:p>
          <a:p>
            <a:pPr>
              <a:defRPr/>
            </a:pPr>
            <a:endParaRPr/>
          </a:p>
        </p:txBody>
      </p:sp>
      <p:graphicFrame>
        <p:nvGraphicFramePr>
          <p:cNvPr id="751042138" name=""/>
          <p:cNvGraphicFramePr>
            <a:graphicFrameLocks xmlns:a="http://schemas.openxmlformats.org/drawingml/2006/main"/>
          </p:cNvGraphicFramePr>
          <p:nvPr/>
        </p:nvGraphicFramePr>
        <p:xfrm>
          <a:off x="1523999" y="1371600"/>
          <a:ext cx="6095999" cy="807652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523999"/>
                <a:gridCol w="1523999"/>
                <a:gridCol w="1523999"/>
                <a:gridCol w="1523999"/>
              </a:tblGrid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Дневной стационар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zh-CN" sz="1800" b="1" i="0" u="none" strike="noStrike" cap="none" spc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Записано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Неявка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  %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ООДП№1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361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139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39%</a:t>
                      </a:r>
                      <a:endParaRPr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ООДП№2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247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77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31%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905811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МО с наибольшим количеством неявок</a:t>
            </a:r>
            <a:endParaRPr/>
          </a:p>
        </p:txBody>
      </p:sp>
      <p:sp>
        <p:nvSpPr>
          <p:cNvPr id="829763730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КМБ№3 </a:t>
            </a:r>
            <a:endParaRPr/>
          </a:p>
          <a:p>
            <a:pPr>
              <a:defRPr/>
            </a:pPr>
            <a:r>
              <a:rPr/>
              <a:t>Березовская РБ </a:t>
            </a:r>
            <a:endParaRPr/>
          </a:p>
          <a:p>
            <a:pPr>
              <a:defRPr/>
            </a:pPr>
            <a:r>
              <a:rPr/>
              <a:t>КМП№1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默认设计模板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Arial"/>
      </a:majorFont>
      <a:minorFont>
        <a:latin typeface="宋体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/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wp</dc:creator>
  <cp:keywords/>
  <dc:description/>
  <dc:identifier/>
  <dc:language/>
  <cp:lastModifiedBy/>
  <cp:revision>2</cp:revision>
  <dcterms:created xsi:type="dcterms:W3CDTF">2018-05-25T11:28:00Z</dcterms:created>
  <dcterms:modified xsi:type="dcterms:W3CDTF">2024-05-15T09:57:32Z</dcterms:modified>
  <cp:category/>
  <cp:contentStatus/>
  <cp:version/>
</cp:coreProperties>
</file>