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1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9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notesSlides/notesSlide12.xml" ContentType="application/vnd.openxmlformats-officedocument.presentationml.notesSlide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notesMasterIdLst>
    <p:notesMasterId r:id="rId17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lvl1pPr marL="0" indent="0" algn="l" defTabSz="914400">
      <a:lnSpc>
        <a:spcPct val="100000"/>
      </a:lnSpc>
      <a:spcBef>
        <a:spcPts val="0"/>
      </a:spcBef>
      <a:spcAft>
        <a:spcPts val="0"/>
      </a:spcAft>
      <a:buNone/>
      <a:defRPr lang="zh-CN" sz="1800" b="0" i="0">
        <a:solidFill>
          <a:schemeClr val="dk1"/>
        </a:solidFill>
        <a:latin typeface="Arial"/>
        <a:ea typeface="宋体"/>
      </a:defRPr>
    </a:lvl1pPr>
    <a:lvl2pPr marL="457200" indent="457200" algn="l" defTabSz="914400">
      <a:lnSpc>
        <a:spcPct val="100000"/>
      </a:lnSpc>
      <a:spcBef>
        <a:spcPts val="0"/>
      </a:spcBef>
      <a:spcAft>
        <a:spcPts val="0"/>
      </a:spcAft>
      <a:buNone/>
      <a:defRPr lang="zh-CN" sz="1800" b="0" i="0">
        <a:solidFill>
          <a:schemeClr val="dk1"/>
        </a:solidFill>
        <a:latin typeface="Arial"/>
        <a:ea typeface="宋体"/>
      </a:defRPr>
    </a:lvl2pPr>
    <a:lvl3pPr marL="914400" indent="914400" algn="l" defTabSz="914400">
      <a:lnSpc>
        <a:spcPct val="100000"/>
      </a:lnSpc>
      <a:spcBef>
        <a:spcPts val="0"/>
      </a:spcBef>
      <a:spcAft>
        <a:spcPts val="0"/>
      </a:spcAft>
      <a:buNone/>
      <a:defRPr lang="zh-CN" sz="1800" b="0" i="0">
        <a:solidFill>
          <a:schemeClr val="dk1"/>
        </a:solidFill>
        <a:latin typeface="Arial"/>
        <a:ea typeface="宋体"/>
      </a:defRPr>
    </a:lvl3pPr>
    <a:lvl4pPr marL="1371600" indent="1371600" algn="l" defTabSz="914400">
      <a:lnSpc>
        <a:spcPct val="100000"/>
      </a:lnSpc>
      <a:spcBef>
        <a:spcPts val="0"/>
      </a:spcBef>
      <a:spcAft>
        <a:spcPts val="0"/>
      </a:spcAft>
      <a:buNone/>
      <a:defRPr lang="zh-CN" sz="1800" b="0" i="0">
        <a:solidFill>
          <a:schemeClr val="dk1"/>
        </a:solidFill>
        <a:latin typeface="Arial"/>
        <a:ea typeface="宋体"/>
      </a:defRPr>
    </a:lvl4pPr>
    <a:lvl5pPr marL="1828800" indent="1828800" algn="l" defTabSz="914400">
      <a:lnSpc>
        <a:spcPct val="100000"/>
      </a:lnSpc>
      <a:spcBef>
        <a:spcPts val="0"/>
      </a:spcBef>
      <a:spcAft>
        <a:spcPts val="0"/>
      </a:spcAft>
      <a:buNone/>
      <a:defRPr lang="zh-CN" sz="1800" b="0" i="0">
        <a:solidFill>
          <a:schemeClr val="dk1"/>
        </a:solidFill>
        <a:latin typeface="Arial"/>
        <a:ea typeface="宋体"/>
      </a:defRPr>
    </a:lvl5pPr>
    <a:lvl6pPr>
      <a:defRPr lang="zh-CN" sz="1800"/>
    </a:lvl6pPr>
    <a:lvl7pPr>
      <a:defRPr lang="zh-CN" sz="1800"/>
    </a:lvl7pPr>
    <a:lvl8pPr>
      <a:defRPr lang="zh-CN" sz="1800"/>
    </a:lvl8pPr>
    <a:lvl9pPr>
      <a:defRPr lang="zh-CN" sz="1800"/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 /><Relationship Id="rId19" Type="http://schemas.openxmlformats.org/officeDocument/2006/relationships/tableStyles" Target="tableStyles.xml" /><Relationship Id="rId20" Type="http://schemas.openxmlformats.org/officeDocument/2006/relationships/viewProps" Target="viewProps.xml" /></Relationships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 ?>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 ?>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EF184D2-A28A-7208-F070-63C9A05C66AA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357C670-A1CC-D098-903E-7AFF9BAB908D}" type="slidenum">
              <a:rPr/>
              <a:t/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79B83D9-6672-97D9-CE0F-235066B6B15D}" type="slidenum">
              <a:rPr/>
              <a:t/>
            </a:fld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9050A386-5808-46E8-2493-9CBF6D35B673}" type="slidenum">
              <a:rPr/>
              <a:t/>
            </a:fld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54F8C6A-F4E2-55F9-9558-38C5EBB73AAF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97A11F9-75B2-9B82-72E0-0369E4A9DC67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115820B-436B-CC39-A953-C2AE3D1E7323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CF5DB0C-AEC7-74EC-0CCE-E675C40BF4D1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E9F70D4-D788-D701-CC10-B15EF40DC4CA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6D6C62D-EB86-3396-A970-7443F3F7A821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0937AF3F-26C6-3FBD-E829-07D5D490CF65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71A1D8D-8342-D0F4-5DA5-C8D6E954E190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9650B86-0063-660B-0521-3A2E3A895CAA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>
            <a:lvl1pPr algn="ctr">
              <a:defRPr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>
            <a:lvl1pPr algn="ctr"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1"/>
            <a:ext cx="7772400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1187623" y="1600201"/>
            <a:ext cx="3528391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932039" y="1600201"/>
            <a:ext cx="3754759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187623" y="1535113"/>
            <a:ext cx="35283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1187623" y="2174874"/>
            <a:ext cx="35283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860031" y="1535113"/>
            <a:ext cx="382676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860031" y="2174874"/>
            <a:ext cx="382676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273049"/>
            <a:ext cx="266429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995935" y="273050"/>
            <a:ext cx="4690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1435101"/>
            <a:ext cx="2664295" cy="4691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4800600"/>
            <a:ext cx="7488831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187623" y="612774"/>
            <a:ext cx="7488831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187623" y="5367337"/>
            <a:ext cx="7488831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8E3F0E9-0FC2-4DDE-87CF-3BA6A04EA4CC}" type="slidenum">
              <a:r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1187623" y="1600201"/>
            <a:ext cx="7499175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/>
              <a:t>Образец текста</a:t>
            </a:r>
            <a:endParaRPr/>
          </a:p>
          <a:p>
            <a:pPr lvl="1">
              <a:defRPr/>
            </a:pPr>
            <a:r>
              <a:rPr/>
              <a:t>Второй уровень</a:t>
            </a:r>
            <a:endParaRPr/>
          </a:p>
          <a:p>
            <a:pPr lvl="2">
              <a:defRPr/>
            </a:pPr>
            <a:r>
              <a:rPr/>
              <a:t>Третий уровень</a:t>
            </a:r>
            <a:endParaRPr/>
          </a:p>
          <a:p>
            <a:pPr lvl="3">
              <a:defRPr/>
            </a:pPr>
            <a:r>
              <a:rPr/>
              <a:t>Четвертый уровень</a:t>
            </a:r>
            <a:endParaRPr/>
          </a:p>
          <a:p>
            <a:pPr lvl="4">
              <a:defRPr/>
            </a:pPr>
            <a:r>
              <a:rPr/>
              <a:t>Пятый уровень</a:t>
            </a:r>
            <a:endParaRPr/>
          </a:p>
        </p:txBody>
      </p:sp>
      <p:sp>
        <p:nvSpPr>
          <p:cNvPr id="46" name="Shape 1058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6343" y="6641"/>
                </a:moveTo>
                <a:lnTo>
                  <a:pt x="6343" y="6641"/>
                </a:lnTo>
                <a:cubicBezTo>
                  <a:pt x="7781" y="2374"/>
                  <a:pt x="8594" y="0"/>
                  <a:pt x="8594" y="0"/>
                </a:cubicBezTo>
                <a:lnTo>
                  <a:pt x="0" y="0"/>
                </a:lnTo>
                <a:lnTo>
                  <a:pt x="0" y="43200"/>
                </a:lnTo>
                <a:lnTo>
                  <a:pt x="43200" y="43200"/>
                </a:lnTo>
                <a:lnTo>
                  <a:pt x="43200" y="37760"/>
                </a:lnTo>
                <a:lnTo>
                  <a:pt x="43200" y="37760"/>
                </a:lnTo>
                <a:cubicBezTo>
                  <a:pt x="43200" y="37760"/>
                  <a:pt x="34824" y="39282"/>
                  <a:pt x="21228" y="41101"/>
                </a:cubicBezTo>
                <a:lnTo>
                  <a:pt x="21228" y="41101"/>
                </a:lnTo>
                <a:cubicBezTo>
                  <a:pt x="3446" y="43478"/>
                  <a:pt x="-5241" y="41016"/>
                  <a:pt x="6343" y="6641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059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</p:spPr>
      </p:sp>
      <p:sp>
        <p:nvSpPr>
          <p:cNvPr id="48" name="Shape 1060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361" y="36777"/>
                </a:moveTo>
                <a:lnTo>
                  <a:pt x="22361" y="36777"/>
                </a:lnTo>
                <a:cubicBezTo>
                  <a:pt x="5219" y="39070"/>
                  <a:pt x="-2372" y="36412"/>
                  <a:pt x="7775" y="6299"/>
                </a:cubicBezTo>
                <a:lnTo>
                  <a:pt x="7775" y="6299"/>
                </a:lnTo>
                <a:cubicBezTo>
                  <a:pt x="9119" y="2311"/>
                  <a:pt x="9892" y="58"/>
                  <a:pt x="9911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612"/>
                </a:lnTo>
                <a:lnTo>
                  <a:pt x="43200" y="33612"/>
                </a:lnTo>
                <a:cubicBezTo>
                  <a:pt x="43110" y="33630"/>
                  <a:pt x="35168" y="35065"/>
                  <a:pt x="22361" y="36777"/>
                </a:cubicBezTo>
                <a:close/>
              </a:path>
            </a:pathLst>
          </a:custGeom>
          <a:solidFill>
            <a:schemeClr val="accent1">
              <a:alpha val="9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061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276" y="37156"/>
                </a:moveTo>
                <a:lnTo>
                  <a:pt x="22276" y="37156"/>
                </a:lnTo>
                <a:cubicBezTo>
                  <a:pt x="5093" y="39454"/>
                  <a:pt x="-2596" y="36819"/>
                  <a:pt x="7680" y="6325"/>
                </a:cubicBezTo>
                <a:lnTo>
                  <a:pt x="7680" y="6325"/>
                </a:lnTo>
                <a:cubicBezTo>
                  <a:pt x="9010" y="2380"/>
                  <a:pt x="9781" y="117"/>
                  <a:pt x="981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3980"/>
                </a:lnTo>
                <a:lnTo>
                  <a:pt x="43200" y="33980"/>
                </a:lnTo>
                <a:cubicBezTo>
                  <a:pt x="43020" y="34016"/>
                  <a:pt x="35046" y="35449"/>
                  <a:pt x="22276" y="37156"/>
                </a:cubicBezTo>
                <a:close/>
              </a:path>
            </a:pathLst>
          </a:custGeom>
          <a:solidFill>
            <a:schemeClr val="accent1">
              <a:alpha val="18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0" name="Shape 1062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92" y="37535"/>
                </a:moveTo>
                <a:lnTo>
                  <a:pt x="22192" y="37535"/>
                </a:lnTo>
                <a:cubicBezTo>
                  <a:pt x="4968" y="39839"/>
                  <a:pt x="-2820" y="37226"/>
                  <a:pt x="7585" y="6350"/>
                </a:cubicBezTo>
                <a:lnTo>
                  <a:pt x="7585" y="6350"/>
                </a:lnTo>
                <a:cubicBezTo>
                  <a:pt x="8900" y="2448"/>
                  <a:pt x="9670" y="176"/>
                  <a:pt x="9726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348"/>
                </a:lnTo>
                <a:lnTo>
                  <a:pt x="43200" y="34348"/>
                </a:lnTo>
                <a:cubicBezTo>
                  <a:pt x="42885" y="34402"/>
                  <a:pt x="34924" y="35833"/>
                  <a:pt x="22192" y="37535"/>
                </a:cubicBezTo>
                <a:close/>
              </a:path>
            </a:pathLst>
          </a:custGeom>
          <a:solidFill>
            <a:schemeClr val="accent1">
              <a:alpha val="26998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063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107" y="37914"/>
                </a:moveTo>
                <a:lnTo>
                  <a:pt x="22107" y="37914"/>
                </a:lnTo>
                <a:cubicBezTo>
                  <a:pt x="4842" y="40223"/>
                  <a:pt x="-3044" y="37634"/>
                  <a:pt x="7490" y="6376"/>
                </a:cubicBezTo>
                <a:lnTo>
                  <a:pt x="7490" y="6376"/>
                </a:lnTo>
                <a:cubicBezTo>
                  <a:pt x="8790" y="2517"/>
                  <a:pt x="9559" y="235"/>
                  <a:pt x="9634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4717"/>
                </a:lnTo>
                <a:lnTo>
                  <a:pt x="43200" y="34717"/>
                </a:lnTo>
                <a:cubicBezTo>
                  <a:pt x="42795" y="34789"/>
                  <a:pt x="34802" y="36217"/>
                  <a:pt x="22107" y="37914"/>
                </a:cubicBezTo>
                <a:close/>
              </a:path>
            </a:pathLst>
          </a:custGeom>
          <a:solidFill>
            <a:schemeClr val="accent1">
              <a:alpha val="36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064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2022" y="38293"/>
                </a:moveTo>
                <a:lnTo>
                  <a:pt x="22022" y="38293"/>
                </a:lnTo>
                <a:cubicBezTo>
                  <a:pt x="4717" y="40608"/>
                  <a:pt x="-3267" y="38041"/>
                  <a:pt x="7394" y="6401"/>
                </a:cubicBezTo>
                <a:lnTo>
                  <a:pt x="7394" y="6401"/>
                </a:lnTo>
                <a:cubicBezTo>
                  <a:pt x="8680" y="2586"/>
                  <a:pt x="9448" y="293"/>
                  <a:pt x="954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085"/>
                </a:lnTo>
                <a:lnTo>
                  <a:pt x="43200" y="35085"/>
                </a:lnTo>
                <a:cubicBezTo>
                  <a:pt x="42705" y="35175"/>
                  <a:pt x="34680" y="36601"/>
                  <a:pt x="22022" y="38293"/>
                </a:cubicBezTo>
                <a:close/>
              </a:path>
            </a:pathLst>
          </a:custGeom>
          <a:solidFill>
            <a:schemeClr val="accent1">
              <a:alpha val="4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065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937" y="38673"/>
                </a:moveTo>
                <a:lnTo>
                  <a:pt x="21937" y="38673"/>
                </a:lnTo>
                <a:cubicBezTo>
                  <a:pt x="4591" y="40992"/>
                  <a:pt x="-3491" y="38448"/>
                  <a:pt x="7299" y="6427"/>
                </a:cubicBezTo>
                <a:lnTo>
                  <a:pt x="7299" y="6427"/>
                </a:lnTo>
                <a:cubicBezTo>
                  <a:pt x="8570" y="2655"/>
                  <a:pt x="9336" y="352"/>
                  <a:pt x="9449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453"/>
                </a:lnTo>
                <a:lnTo>
                  <a:pt x="43200" y="35453"/>
                </a:lnTo>
                <a:cubicBezTo>
                  <a:pt x="42570" y="35561"/>
                  <a:pt x="34558" y="36985"/>
                  <a:pt x="21937" y="38673"/>
                </a:cubicBezTo>
                <a:close/>
              </a:path>
            </a:pathLst>
          </a:custGeom>
          <a:solidFill>
            <a:schemeClr val="accent1">
              <a:alpha val="55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4" name="Shape 1066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853" y="39052"/>
                </a:moveTo>
                <a:lnTo>
                  <a:pt x="21853" y="39052"/>
                </a:lnTo>
                <a:cubicBezTo>
                  <a:pt x="4466" y="41377"/>
                  <a:pt x="-3715" y="38855"/>
                  <a:pt x="7204" y="6453"/>
                </a:cubicBezTo>
                <a:lnTo>
                  <a:pt x="7204" y="6453"/>
                </a:lnTo>
                <a:cubicBezTo>
                  <a:pt x="8461" y="2724"/>
                  <a:pt x="9225" y="411"/>
                  <a:pt x="9357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5822"/>
                </a:lnTo>
                <a:lnTo>
                  <a:pt x="43200" y="35822"/>
                </a:lnTo>
                <a:cubicBezTo>
                  <a:pt x="42480" y="35948"/>
                  <a:pt x="34436" y="37369"/>
                  <a:pt x="21853" y="39052"/>
                </a:cubicBezTo>
                <a:close/>
              </a:path>
            </a:pathLst>
          </a:custGeom>
          <a:solidFill>
            <a:schemeClr val="accent1">
              <a:alpha val="63999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5" name="Shape 1067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768" y="39431"/>
                </a:moveTo>
                <a:lnTo>
                  <a:pt x="21768" y="39431"/>
                </a:lnTo>
                <a:cubicBezTo>
                  <a:pt x="4340" y="41761"/>
                  <a:pt x="-3939" y="39262"/>
                  <a:pt x="7109" y="6478"/>
                </a:cubicBezTo>
                <a:lnTo>
                  <a:pt x="7109" y="6478"/>
                </a:lnTo>
                <a:cubicBezTo>
                  <a:pt x="8351" y="2792"/>
                  <a:pt x="9114" y="470"/>
                  <a:pt x="9265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190"/>
                </a:lnTo>
                <a:lnTo>
                  <a:pt x="43200" y="36190"/>
                </a:lnTo>
                <a:cubicBezTo>
                  <a:pt x="42390" y="36334"/>
                  <a:pt x="34314" y="37753"/>
                  <a:pt x="21768" y="39431"/>
                </a:cubicBezTo>
                <a:close/>
              </a:path>
            </a:pathLst>
          </a:custGeom>
          <a:solidFill>
            <a:schemeClr val="accent1">
              <a:alpha val="73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6" name="Shape 1068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83" y="39810"/>
                </a:moveTo>
                <a:lnTo>
                  <a:pt x="21683" y="39810"/>
                </a:lnTo>
                <a:cubicBezTo>
                  <a:pt x="4214" y="42146"/>
                  <a:pt x="-4163" y="39669"/>
                  <a:pt x="7014" y="6504"/>
                </a:cubicBezTo>
                <a:lnTo>
                  <a:pt x="7014" y="6504"/>
                </a:lnTo>
                <a:cubicBezTo>
                  <a:pt x="8241" y="2861"/>
                  <a:pt x="9003" y="528"/>
                  <a:pt x="9172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558"/>
                </a:lnTo>
                <a:lnTo>
                  <a:pt x="43200" y="36558"/>
                </a:lnTo>
                <a:cubicBezTo>
                  <a:pt x="42300" y="36720"/>
                  <a:pt x="34192" y="38137"/>
                  <a:pt x="21683" y="39810"/>
                </a:cubicBezTo>
                <a:close/>
              </a:path>
            </a:pathLst>
          </a:custGeom>
          <a:solidFill>
            <a:schemeClr val="accent1">
              <a:alpha val="82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7" name="Shape 1069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40189"/>
                </a:moveTo>
                <a:lnTo>
                  <a:pt x="21599" y="40189"/>
                </a:lnTo>
                <a:cubicBezTo>
                  <a:pt x="4089" y="42530"/>
                  <a:pt x="-4386" y="40077"/>
                  <a:pt x="6918" y="6529"/>
                </a:cubicBezTo>
                <a:lnTo>
                  <a:pt x="6918" y="6529"/>
                </a:lnTo>
                <a:cubicBezTo>
                  <a:pt x="8131" y="2930"/>
                  <a:pt x="8892" y="587"/>
                  <a:pt x="9080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6926"/>
                </a:lnTo>
                <a:lnTo>
                  <a:pt x="43200" y="36926"/>
                </a:lnTo>
                <a:cubicBezTo>
                  <a:pt x="42165" y="37107"/>
                  <a:pt x="34070" y="38521"/>
                  <a:pt x="21599" y="40189"/>
                </a:cubicBezTo>
                <a:close/>
              </a:path>
            </a:pathLst>
          </a:custGeom>
          <a:solidFill>
            <a:schemeClr val="accent1">
              <a:alpha val="91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8" name="Shape 1070"/>
          <p:cNvSpPr>
            <a:spLocks noChangeArrowheads="1" noGrp="1"/>
          </p:cNvSpPr>
          <p:nvPr userDrawn="1"/>
        </p:nvSpPr>
        <p:spPr bwMode="auto">
          <a:xfrm>
            <a:off x="0" y="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14" y="40568"/>
                </a:moveTo>
                <a:lnTo>
                  <a:pt x="21514" y="40568"/>
                </a:lnTo>
                <a:cubicBezTo>
                  <a:pt x="3963" y="42915"/>
                  <a:pt x="-4610" y="40484"/>
                  <a:pt x="6823" y="6555"/>
                </a:cubicBezTo>
                <a:lnTo>
                  <a:pt x="6823" y="6555"/>
                </a:lnTo>
                <a:cubicBezTo>
                  <a:pt x="8022" y="2999"/>
                  <a:pt x="8781" y="646"/>
                  <a:pt x="8988" y="0"/>
                </a:cubicBezTo>
                <a:lnTo>
                  <a:pt x="8597" y="0"/>
                </a:lnTo>
                <a:lnTo>
                  <a:pt x="8597" y="0"/>
                </a:lnTo>
                <a:cubicBezTo>
                  <a:pt x="8597" y="0"/>
                  <a:pt x="7784" y="2374"/>
                  <a:pt x="6346" y="6641"/>
                </a:cubicBezTo>
                <a:lnTo>
                  <a:pt x="6346" y="6641"/>
                </a:lnTo>
                <a:cubicBezTo>
                  <a:pt x="-5238" y="41016"/>
                  <a:pt x="3448" y="43478"/>
                  <a:pt x="21229" y="41101"/>
                </a:cubicBezTo>
                <a:lnTo>
                  <a:pt x="21229" y="41101"/>
                </a:lnTo>
                <a:cubicBezTo>
                  <a:pt x="34825" y="39282"/>
                  <a:pt x="43200" y="37760"/>
                  <a:pt x="43200" y="37760"/>
                </a:cubicBezTo>
                <a:lnTo>
                  <a:pt x="43200" y="37295"/>
                </a:lnTo>
                <a:lnTo>
                  <a:pt x="43200" y="37295"/>
                </a:lnTo>
                <a:cubicBezTo>
                  <a:pt x="42075" y="37493"/>
                  <a:pt x="33948" y="38905"/>
                  <a:pt x="21514" y="40568"/>
                </a:cubicBezTo>
                <a:close/>
              </a:path>
            </a:pathLst>
          </a:custGeom>
          <a:solidFill>
            <a:schemeClr val="accent1"/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187623" y="274638"/>
            <a:ext cx="749917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/>
              <a:t>Образец заголовка</a:t>
            </a:r>
            <a:endParaRPr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948263" y="6356350"/>
            <a:ext cx="17385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/>
              <a:t>	</a:t>
            </a:r>
            <a:fld id="{F8E3F0E9-0FC2-4DDE-87CF-3BA6A04EA4CC}" type="slidenum">
              <a:rPr/>
              <a:t>‹#›</a:t>
            </a:fld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1214263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EB4D43-F783-4E09-8208-6AA351DBC29B}" type="datetimeFigureOut">
              <a:rPr/>
              <a:t>22.10.2013</a:t>
            </a:fld>
            <a:endParaRPr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844279" y="6356350"/>
            <a:ext cx="26719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r" defTabSz="914400">
        <a:spcBef>
          <a:spcPts val="0"/>
        </a:spcBef>
        <a:buNone/>
        <a:defRPr sz="44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074" name="Shape 3074"/>
          <p:cNvSpPr>
            <a:spLocks noChangeShapeType="1" noGrp="1"/>
          </p:cNvSpPr>
          <p:nvPr>
            <p:ph type="ctrTitle" idx="0"/>
          </p:nvPr>
        </p:nvSpPr>
        <p:spPr bwMode="auto">
          <a:xfrm flipH="0" flipV="0">
            <a:off x="685800" y="355021"/>
            <a:ext cx="7772400" cy="3245427"/>
          </a:xfrm>
          <a:prstGeom prst="rect">
            <a:avLst/>
          </a:prstGeom>
        </p:spPr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sz="3600">
                <a:latin typeface="Times New Roman"/>
                <a:ea typeface="Times New Roman"/>
                <a:cs typeface="Times New Roman"/>
              </a:rPr>
              <a:t>Анализ соблюдения маршрутизации пациентов с катарактой по записи на ТМК ФЭК с ИОЛ в разрезе МО в марте- апреле 2024</a:t>
            </a:r>
            <a:r>
              <a:rPr sz="1400"/>
              <a:t>.</a:t>
            </a:r>
            <a:endParaRPr sz="1400"/>
          </a:p>
        </p:txBody>
      </p:sp>
      <p:sp>
        <p:nvSpPr>
          <p:cNvPr id="3075" name="Shape 3075"/>
          <p:cNvSpPr>
            <a:spLocks noChangeShapeType="1"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 sz="1400"/>
          </a:p>
          <a:p>
            <a:pPr>
              <a:defRPr/>
            </a:pPr>
            <a:endParaRPr sz="1400"/>
          </a:p>
          <a:p>
            <a:pPr>
              <a:defRPr/>
            </a:pPr>
            <a:endParaRPr sz="1400"/>
          </a:p>
          <a:p>
            <a:pPr>
              <a:defRPr/>
            </a:pPr>
            <a:endParaRPr sz="1400"/>
          </a:p>
          <a:p>
            <a:pPr>
              <a:defRPr/>
            </a:pPr>
            <a:r>
              <a:rPr sz="1400"/>
              <a:t>Зав КПО(взр) Бурмистрова К.К.</a:t>
            </a:r>
            <a:endParaRPr sz="1400"/>
          </a:p>
          <a:p>
            <a:pPr>
              <a:defRPr/>
            </a:pPr>
            <a:r>
              <a:rPr sz="1400"/>
              <a:t>16.05.2024</a:t>
            </a:r>
            <a:endParaRPr sz="14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55848292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sz="2400">
                <a:latin typeface="Times New Roman"/>
                <a:ea typeface="Times New Roman"/>
                <a:cs typeface="Times New Roman"/>
              </a:rPr>
              <a:t>Количество ТМК за неполных 5 месяцев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98115068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В системе РМИС qMS 1206</a:t>
            </a: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В системе РТС 662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52934702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МО оформляющие ТМК через РТС</a:t>
            </a:r>
            <a:endParaRPr/>
          </a:p>
        </p:txBody>
      </p:sp>
      <p:sp>
        <p:nvSpPr>
          <p:cNvPr id="60386428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graphicFrame>
        <p:nvGraphicFramePr>
          <p:cNvPr id="1415703009" name=""/>
          <p:cNvGraphicFramePr>
            <a:graphicFrameLocks xmlns:a="http://schemas.openxmlformats.org/drawingml/2006/main"/>
          </p:cNvGraphicFramePr>
          <p:nvPr/>
        </p:nvGraphicFramePr>
        <p:xfrm>
          <a:off x="1523999" y="1371600"/>
          <a:ext cx="6095999" cy="2153741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047999"/>
                <a:gridCol w="3047999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Медицинская организация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Количество заявок за 5 месяцев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Лесосибирская РБ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128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Сухобузимская РБ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93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Курагинская РБ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57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Шушенская РБ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55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Дивногорская РБ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54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Енисейская РБ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52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Тасеевская РБ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24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5663199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114721059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ТМК ФЭК открывается каждый рабочий день для пациентов готовых и практически готовых для оперативного лечения катаракты (по анализам)</a:t>
            </a:r>
            <a:endParaRPr/>
          </a:p>
          <a:p>
            <a:pPr>
              <a:defRPr/>
            </a:pPr>
            <a:r>
              <a:rPr/>
              <a:t>Сроки ожидания плановой госпитализации 14 рабочих дней.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06901239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Спасибо за внимание!</a:t>
            </a:r>
            <a:endParaRPr/>
          </a:p>
        </p:txBody>
      </p:sp>
      <p:sp>
        <p:nvSpPr>
          <p:cNvPr id="1561923946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endParaRPr/>
          </a:p>
        </p:txBody>
      </p:sp>
      <p:pic>
        <p:nvPicPr>
          <p:cNvPr id="881989951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191386" y="1180172"/>
            <a:ext cx="8921440" cy="50197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6701315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sz="2000">
                <a:latin typeface="Times New Roman"/>
                <a:ea typeface="Times New Roman"/>
                <a:cs typeface="Times New Roman"/>
              </a:rPr>
              <a:t>Объемы оказанных услуг по телеконсультациям в РМИС qMS                   </a:t>
            </a:r>
            <a:br>
              <a:rPr sz="2000">
                <a:latin typeface="Times New Roman"/>
                <a:ea typeface="Times New Roman"/>
                <a:cs typeface="Times New Roman"/>
              </a:rPr>
            </a:br>
            <a:r>
              <a:rPr sz="2000">
                <a:latin typeface="Times New Roman"/>
                <a:ea typeface="Times New Roman"/>
                <a:cs typeface="Times New Roman"/>
              </a:rPr>
              <a:t>с 01.03.2024-31.03.2024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41760822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/>
              <a:t>        </a:t>
            </a:r>
            <a:endParaRPr/>
          </a:p>
        </p:txBody>
      </p:sp>
      <p:graphicFrame>
        <p:nvGraphicFramePr>
          <p:cNvPr id="1815118076" name=""/>
          <p:cNvGraphicFramePr>
            <a:graphicFrameLocks xmlns:a="http://schemas.openxmlformats.org/drawingml/2006/main"/>
          </p:cNvGraphicFramePr>
          <p:nvPr/>
        </p:nvGraphicFramePr>
        <p:xfrm>
          <a:off x="1523999" y="1371600"/>
          <a:ext cx="6095999" cy="2153741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047999"/>
                <a:gridCol w="3047999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Направившее учреждение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Количество ТМК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Красноярская межрайонная больница №3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 62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КГАУЗ “КМБ №5”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58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Канская МБ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35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Красноярская межрайонная поликлиника №5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30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КГБУЗ “КМП№1”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27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КГБУЗ</a:t>
                      </a:r>
                      <a:r>
                        <a:rPr/>
                        <a:t> “Назаровская РБ”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24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Красноярская городская поликлиника №7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24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64195869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en-US" sz="20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Объемы оказанных услуг по телеконсультациям в РМИС qMS                   </a:t>
            </a:r>
            <a:br>
              <a:rPr lang="en-US" sz="20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20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 01.03.2024-31.03.2024</a:t>
            </a:r>
            <a:endParaRPr sz="2000"/>
          </a:p>
        </p:txBody>
      </p:sp>
      <p:sp>
        <p:nvSpPr>
          <p:cNvPr id="173717165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graphicFrame>
        <p:nvGraphicFramePr>
          <p:cNvPr id="185240133" name=""/>
          <p:cNvGraphicFramePr>
            <a:graphicFrameLocks xmlns:a="http://schemas.openxmlformats.org/drawingml/2006/main"/>
          </p:cNvGraphicFramePr>
          <p:nvPr/>
        </p:nvGraphicFramePr>
        <p:xfrm>
          <a:off x="1523999" y="1371600"/>
          <a:ext cx="6095999" cy="1346088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047999"/>
                <a:gridCol w="3047999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1" i="0" u="none" strike="noStrike" cap="none" spc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Направившее учреждение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1" i="0" u="none" strike="noStrike" cap="none" spc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ТМК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КГП№14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18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Ачинская МБ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ФГБУ ФСНКЦ ФМБА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ФГБУ ФСНКЦ ФМБА №42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80867861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67043837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Всего за март проведено 359ТМК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2814686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en-US" sz="20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Объемы оказанных услуг по телеконсультациям в РМИС qMS                   </a:t>
            </a:r>
            <a:br>
              <a:rPr lang="en-US" sz="20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</a:br>
            <a:r>
              <a:rPr lang="en-US" sz="2000" b="1" i="0" u="none" strike="noStrike" cap="none" spc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 01.04.2024-30.04.2024</a:t>
            </a:r>
            <a:endParaRPr/>
          </a:p>
        </p:txBody>
      </p:sp>
      <p:sp>
        <p:nvSpPr>
          <p:cNvPr id="69088526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graphicFrame>
        <p:nvGraphicFramePr>
          <p:cNvPr id="1611731275" name=""/>
          <p:cNvGraphicFramePr>
            <a:graphicFrameLocks xmlns:a="http://schemas.openxmlformats.org/drawingml/2006/main"/>
          </p:cNvGraphicFramePr>
          <p:nvPr/>
        </p:nvGraphicFramePr>
        <p:xfrm>
          <a:off x="1523999" y="1371600"/>
          <a:ext cx="6095999" cy="2153741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3047999"/>
                <a:gridCol w="3047999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1" i="0" u="none" strike="noStrike" cap="none" spc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Направившее учреждение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1" i="0" u="none" strike="noStrike" cap="none" spc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Количество ТМК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Красноярская межрайонная больница №3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57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КГАУЗ “КМБ №5”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44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>
                          <a:solidFill>
                            <a:srgbClr val="FF0000"/>
                          </a:solidFill>
                        </a:rPr>
                        <a:t>Березовская РБ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>
                          <a:solidFill>
                            <a:schemeClr val="tx1"/>
                          </a:solidFill>
                        </a:rPr>
                        <a:t>35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0" i="0" u="none" strike="noStrike" cap="none" spc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</a:rPr>
                        <a:t>Канская МБ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30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0" i="0" u="none" strike="noStrike" cap="none" spc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</a:rPr>
                        <a:t>Красноярская межрайонная больница №2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34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КГП№14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26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0" i="0" u="none" strike="noStrike" cap="none" spc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ГБУЗ “КМП№1”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23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0751202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462442268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Всего за апрель проведено 373 ТМК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75595536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sz="2000"/>
              <a:t>Количество пациентов записанных но неявившихся на госпитализацию март</a:t>
            </a:r>
            <a:endParaRPr/>
          </a:p>
        </p:txBody>
      </p:sp>
      <p:sp>
        <p:nvSpPr>
          <p:cNvPr id="1979015748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итого неявка 38%</a:t>
            </a:r>
            <a:endParaRPr/>
          </a:p>
        </p:txBody>
      </p:sp>
      <p:graphicFrame>
        <p:nvGraphicFramePr>
          <p:cNvPr id="1527796784" name=""/>
          <p:cNvGraphicFramePr>
            <a:graphicFrameLocks xmlns:a="http://schemas.openxmlformats.org/drawingml/2006/main"/>
          </p:cNvGraphicFramePr>
          <p:nvPr/>
        </p:nvGraphicFramePr>
        <p:xfrm>
          <a:off x="1523999" y="1371600"/>
          <a:ext cx="6095999" cy="807652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523999"/>
                <a:gridCol w="1523999"/>
                <a:gridCol w="1523999"/>
                <a:gridCol w="1523999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Дневной стационар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Записано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Неявка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  %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ООДП№1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214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119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56%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ООДП№2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217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46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21%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0032142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/>
          </a:bodyPr>
          <a:lstStyle/>
          <a:p>
            <a:pPr>
              <a:defRPr/>
            </a:pPr>
            <a:r>
              <a:rPr lang="en-US" sz="2000" b="1" i="0" u="none" strike="noStrike" cap="none" spc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Количество пациентов записанных но не явившихся на госпитализацию апрель</a:t>
            </a:r>
            <a:endParaRPr/>
          </a:p>
        </p:txBody>
      </p:sp>
      <p:sp>
        <p:nvSpPr>
          <p:cNvPr id="766402194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endParaRPr/>
          </a:p>
          <a:p>
            <a:pPr>
              <a:defRPr/>
            </a:pPr>
            <a:r>
              <a:rPr/>
              <a:t>Итого неявка 35%</a:t>
            </a:r>
            <a:endParaRPr/>
          </a:p>
          <a:p>
            <a:pPr>
              <a:defRPr/>
            </a:pPr>
            <a:endParaRPr/>
          </a:p>
        </p:txBody>
      </p:sp>
      <p:graphicFrame>
        <p:nvGraphicFramePr>
          <p:cNvPr id="751042138" name=""/>
          <p:cNvGraphicFramePr>
            <a:graphicFrameLocks xmlns:a="http://schemas.openxmlformats.org/drawingml/2006/main"/>
          </p:cNvGraphicFramePr>
          <p:nvPr/>
        </p:nvGraphicFramePr>
        <p:xfrm>
          <a:off x="1523999" y="1371600"/>
          <a:ext cx="6095999" cy="807652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{5C22544A-7EE6-4342-B048-85BDC9FD1C3A}</a:tableStyleId>
              </a:tblPr>
              <a:tblGrid>
                <a:gridCol w="1523999"/>
                <a:gridCol w="1523999"/>
                <a:gridCol w="1523999"/>
                <a:gridCol w="1523999"/>
              </a:tblGrid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1" i="0" u="none" strike="noStrike" cap="none" spc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Дневной стационар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zh-CN" sz="1800" b="1" i="0" u="none" strike="noStrike" cap="none" spc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Записано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Неявка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  %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ООДП№1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361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139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39%</a:t>
                      </a:r>
                      <a:endParaRPr/>
                    </a:p>
                  </a:txBody>
                  <a:tcPr/>
                </a:tc>
              </a:tr>
              <a:tr h="365760"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ООДП№2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247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77</a:t>
                      </a:r>
                      <a:endParaRPr/>
                    </a:p>
                  </a:txBody>
                  <a:tcPr/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/>
                        <a:t>31%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79058111" name="Заголовок 1"/>
          <p:cNvSpPr>
            <a:spLocks noGrp="1"/>
          </p:cNvSpPr>
          <p:nvPr>
            <p:ph type="title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/>
              <a:t>МО с наибольшим количеством неявок</a:t>
            </a:r>
            <a:endParaRPr/>
          </a:p>
        </p:txBody>
      </p:sp>
      <p:sp>
        <p:nvSpPr>
          <p:cNvPr id="829763730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КМБ№3 </a:t>
            </a:r>
            <a:endParaRPr/>
          </a:p>
          <a:p>
            <a:pPr>
              <a:defRPr/>
            </a:pPr>
            <a:r>
              <a:rPr/>
              <a:t>Березовская РБ </a:t>
            </a:r>
            <a:endParaRPr/>
          </a:p>
          <a:p>
            <a:pPr>
              <a:defRPr/>
            </a:pPr>
            <a:r>
              <a:rPr/>
              <a:t>КМП№1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Corn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默认设计模板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AAAAAA"/>
      </a:accent3>
      <a:accent4>
        <a:srgbClr val="DCDCDC"/>
      </a:accent4>
      <a:accent5>
        <a:srgbClr val="DBF1FA"/>
      </a:accent5>
      <a:accent6>
        <a:srgbClr val="4B9DCA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Arial"/>
        <a:cs typeface="Arial"/>
      </a:majorFont>
      <a:minorFont>
        <a:latin typeface="宋体"/>
        <a:ea typeface="Arial"/>
        <a:cs typeface="Arial"/>
      </a:minorFont>
    </a:fontScheme>
    <a:fmtScheme name="Default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AAAAAA"/>
        </a:accent3>
        <a:accent4>
          <a:srgbClr val="DCDCDC"/>
        </a:accent4>
        <a:accent5>
          <a:srgbClr val="DBF1FA"/>
        </a:accent5>
        <a:accent6>
          <a:srgbClr val="4B9DC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ONLYOFFICE/7.5.1.23</Application>
  <DocSecurity>0</DocSecurity>
  <PresentationFormat/>
  <Paragraphs>0</Paragraphs>
  <Slides>13</Slides>
  <Notes>13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wp</dc:creator>
  <cp:keywords/>
  <dc:description/>
  <dc:identifier/>
  <dc:language/>
  <cp:lastModifiedBy/>
  <cp:revision>2</cp:revision>
  <dcterms:created xsi:type="dcterms:W3CDTF">2018-05-25T11:28:00Z</dcterms:created>
  <dcterms:modified xsi:type="dcterms:W3CDTF">2024-05-15T09:57:32Z</dcterms:modified>
  <cp:category/>
  <cp:contentStatus/>
  <cp:version/>
</cp:coreProperties>
</file>